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ppm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1"/>
  </p:notesMasterIdLst>
  <p:sldIdLst>
    <p:sldId id="256" r:id="rId2"/>
    <p:sldId id="258" r:id="rId3"/>
    <p:sldId id="260" r:id="rId4"/>
    <p:sldId id="265" r:id="rId5"/>
    <p:sldId id="304" r:id="rId6"/>
    <p:sldId id="309" r:id="rId7"/>
    <p:sldId id="310" r:id="rId8"/>
    <p:sldId id="305" r:id="rId9"/>
    <p:sldId id="303" r:id="rId10"/>
    <p:sldId id="298" r:id="rId11"/>
    <p:sldId id="266" r:id="rId12"/>
    <p:sldId id="299" r:id="rId13"/>
    <p:sldId id="301" r:id="rId14"/>
    <p:sldId id="302" r:id="rId15"/>
    <p:sldId id="308" r:id="rId16"/>
    <p:sldId id="307" r:id="rId17"/>
    <p:sldId id="311" r:id="rId18"/>
    <p:sldId id="280" r:id="rId19"/>
    <p:sldId id="281" r:id="rId20"/>
  </p:sldIdLst>
  <p:sldSz cx="9144000" cy="5143500" type="screen16x9"/>
  <p:notesSz cx="6858000" cy="9144000"/>
  <p:embeddedFontLst>
    <p:embeddedFont>
      <p:font typeface="Roboto Condensed Light" panose="020B0604020202020204" charset="0"/>
      <p:regular r:id="rId22"/>
      <p:bold r:id="rId23"/>
      <p:italic r:id="rId24"/>
      <p:boldItalic r:id="rId25"/>
    </p:embeddedFont>
    <p:embeddedFont>
      <p:font typeface="Squada One" panose="020B0604020202020204" charset="0"/>
      <p:regular r:id="rId26"/>
    </p:embeddedFont>
    <p:embeddedFont>
      <p:font typeface="Righteous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390D01-FB1F-4768-9D5E-A3BDAC097686}" v="162" dt="2020-03-27T21:59:08.9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3775" autoAdjust="0"/>
  </p:normalViewPr>
  <p:slideViewPr>
    <p:cSldViewPr snapToGrid="0">
      <p:cViewPr varScale="1">
        <p:scale>
          <a:sx n="112" d="100"/>
          <a:sy n="112" d="100"/>
        </p:scale>
        <p:origin x="634" y="77"/>
      </p:cViewPr>
      <p:guideLst/>
    </p:cSldViewPr>
  </p:slideViewPr>
  <p:outlineViewPr>
    <p:cViewPr>
      <p:scale>
        <a:sx n="33" d="100"/>
        <a:sy n="33" d="100"/>
      </p:scale>
      <p:origin x="0" y="-27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1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88387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983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010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d16254f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d16254f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767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593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299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d16254f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d16254f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267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91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063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982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55e7858a94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55e7858a94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546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55e7858a94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55e7858a94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043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701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140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076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01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626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81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861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618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ctrTitle" idx="2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3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4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ctrTitle" idx="5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6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7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8" r:id="rId5"/>
    <p:sldLayoutId id="2147483660" r:id="rId6"/>
    <p:sldLayoutId id="214748366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pia3/SysA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6.jp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m1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b_JOQDpR4XDwRYsE04_5-0-RerapYQg1/view?usp=shar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hyperlink" Target="http://www.escience.cn/people/geshiming/mafa.html" TargetMode="External"/><Relationship Id="rId4" Type="http://schemas.openxmlformats.org/officeDocument/2006/relationships/hyperlink" Target="http://shuoyang1213.me/WIDERFAC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pm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https://github.com/prateekmehta59/Celebrity-Face-Recognition-Dataset" TargetMode="External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>
            <a:spLocks noGrp="1"/>
          </p:cNvSpPr>
          <p:nvPr>
            <p:ph type="ctrTitle"/>
          </p:nvPr>
        </p:nvSpPr>
        <p:spPr>
          <a:xfrm flipH="1">
            <a:off x="1375500" y="2571750"/>
            <a:ext cx="6393000" cy="1502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600" dirty="0">
                <a:latin typeface="Squada One" panose="020B0604020202020204" charset="0"/>
              </a:rPr>
              <a:t>FMD&amp;R</a:t>
            </a:r>
            <a:endParaRPr sz="9600" dirty="0">
              <a:latin typeface="Squada One" panose="020B0604020202020204" charset="0"/>
            </a:endParaRPr>
          </a:p>
        </p:txBody>
      </p:sp>
      <p:sp>
        <p:nvSpPr>
          <p:cNvPr id="3" name="Google Shape;324;p45">
            <a:extLst>
              <a:ext uri="{FF2B5EF4-FFF2-40B4-BE49-F238E27FC236}">
                <a16:creationId xmlns:a16="http://schemas.microsoft.com/office/drawing/2014/main" xmlns="" id="{25214643-68EE-47AD-8464-E1772DE2DC8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36028" y="3811720"/>
            <a:ext cx="3471943" cy="7221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it-IT" dirty="0">
                <a:latin typeface="Squada One" panose="020B0604020202020204" charset="0"/>
              </a:rPr>
              <a:t>Face </a:t>
            </a:r>
            <a:r>
              <a:rPr lang="it-IT" dirty="0" err="1">
                <a:latin typeface="Squada One" panose="020B0604020202020204" charset="0"/>
              </a:rPr>
              <a:t>Mask</a:t>
            </a:r>
            <a:r>
              <a:rPr lang="it-IT" dirty="0">
                <a:latin typeface="Squada One" panose="020B0604020202020204" charset="0"/>
              </a:rPr>
              <a:t> </a:t>
            </a:r>
            <a:r>
              <a:rPr lang="it-IT" dirty="0" err="1">
                <a:latin typeface="Squada One" panose="020B0604020202020204" charset="0"/>
              </a:rPr>
              <a:t>Detection</a:t>
            </a:r>
            <a:r>
              <a:rPr lang="it-IT" dirty="0">
                <a:latin typeface="Squada One" panose="020B0604020202020204" charset="0"/>
              </a:rPr>
              <a:t> &amp; </a:t>
            </a:r>
            <a:r>
              <a:rPr lang="it-IT" dirty="0" err="1">
                <a:latin typeface="Squada One" panose="020B0604020202020204" charset="0"/>
              </a:rPr>
              <a:t>Rrecognition</a:t>
            </a:r>
            <a:endParaRPr lang="it-IT" dirty="0">
              <a:latin typeface="Squada One" panose="020B0604020202020204" charset="0"/>
            </a:endParaRPr>
          </a:p>
          <a:p>
            <a:pPr marL="0" lvl="0" indent="0"/>
            <a:r>
              <a:rPr lang="it-IT" dirty="0">
                <a:latin typeface="Squada One" panose="020B0604020202020204" charset="0"/>
                <a:hlinkClick r:id="rId3"/>
              </a:rPr>
              <a:t>GITHUB PAGE</a:t>
            </a:r>
            <a:endParaRPr dirty="0">
              <a:latin typeface="Squada One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508765" y="361383"/>
            <a:ext cx="6051955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>
                <a:latin typeface="Squada One" panose="020B0604020202020204" charset="0"/>
              </a:rPr>
              <a:t>02 – FINE TUNING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/>
            </a:r>
            <a:b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</a:br>
            <a:endParaRPr dirty="0">
              <a:latin typeface="Squada One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xmlns="" id="{3948F597-88B9-4783-9883-3D1AE39D44EF}"/>
              </a:ext>
            </a:extLst>
          </p:cNvPr>
          <p:cNvSpPr txBox="1"/>
          <p:nvPr/>
        </p:nvSpPr>
        <p:spPr>
          <a:xfrm>
            <a:off x="508765" y="1433173"/>
            <a:ext cx="8126470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prima cosa, effettuiamo gli import necessari per l'esecuzione del progetto. 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Poi Definiamo alcune costanti.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Con 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IMAGE_SIZE 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specifichiamo la dimensione dell’immagine (altezza e larghezza) in pixel.</a:t>
            </a:r>
          </a:p>
          <a:p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VGG16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è stata addestrata su immagini a colori con dimensione 224x224 pixel.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Carichiamo il modello VGG16, andando a definire i pesi.</a:t>
            </a:r>
          </a:p>
          <a:p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 è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deciso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di non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includere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l'ultimo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blocco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di layer fully connected </a:t>
            </a:r>
          </a:p>
          <a:p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(Fully-Connected Classifier) </a:t>
            </a:r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Definiamo infine la dimensione delle immagini in input alla rete.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effettuare il fine tuning della rete, andiamo a congelare i pesi di tutti 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layer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eccetto gli ultimi 4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Sostituiamo 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layer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non inclusi in precedenza con dei nuovi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layer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che si occuperanno di effettuare la classificazione.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71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 txBox="1">
            <a:spLocks noGrp="1"/>
          </p:cNvSpPr>
          <p:nvPr>
            <p:ph type="ctrTitle"/>
          </p:nvPr>
        </p:nvSpPr>
        <p:spPr>
          <a:xfrm flipH="1">
            <a:off x="3640561" y="501720"/>
            <a:ext cx="4527059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03 – CREAZIONE MODELLO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5" name="Google Shape;324;p45">
            <a:extLst>
              <a:ext uri="{FF2B5EF4-FFF2-40B4-BE49-F238E27FC236}">
                <a16:creationId xmlns:a16="http://schemas.microsoft.com/office/drawing/2014/main" xmlns="" id="{1ABB4AAE-6926-4A54-A8CA-7D6BE69B6798}"/>
              </a:ext>
            </a:extLst>
          </p:cNvPr>
          <p:cNvSpPr txBox="1">
            <a:spLocks/>
          </p:cNvSpPr>
          <p:nvPr/>
        </p:nvSpPr>
        <p:spPr>
          <a:xfrm>
            <a:off x="4284059" y="1779780"/>
            <a:ext cx="3991321" cy="20935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Andiamo quindi a creare un nuovo modello di tipo </a:t>
            </a:r>
            <a:r>
              <a:rPr lang="it-IT" sz="1600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Sequential</a:t>
            </a:r>
            <a:r>
              <a:rPr lang="it-IT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al quale aggiungiamo tutti i </a:t>
            </a:r>
            <a:r>
              <a:rPr lang="it-IT" sz="1600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layer</a:t>
            </a:r>
            <a:r>
              <a:rPr lang="it-IT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considerati in precedenza di VGG16 e i seguenti nuovi </a:t>
            </a:r>
            <a:r>
              <a:rPr lang="it-IT" sz="1600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layer</a:t>
            </a:r>
            <a:r>
              <a:rPr lang="it-IT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:</a:t>
            </a:r>
          </a:p>
          <a:p>
            <a:endParaRPr lang="it-IT" sz="1600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- </a:t>
            </a:r>
            <a:r>
              <a:rPr lang="it-IT" sz="1600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Flatten</a:t>
            </a:r>
            <a:endParaRPr lang="it-IT" sz="1600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- Dense</a:t>
            </a:r>
          </a:p>
          <a:p>
            <a:r>
              <a:rPr lang="it-IT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- </a:t>
            </a:r>
            <a:r>
              <a:rPr lang="it-IT" sz="1600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Dropout</a:t>
            </a:r>
            <a:endParaRPr lang="it-IT" sz="1600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- Dense</a:t>
            </a:r>
          </a:p>
          <a:p>
            <a:endParaRPr lang="it-IT" sz="1600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Abbiamo cosi definito la struttura della rete</a:t>
            </a:r>
          </a:p>
          <a:p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50" name="Google Shape;5004;p74">
            <a:extLst>
              <a:ext uri="{FF2B5EF4-FFF2-40B4-BE49-F238E27FC236}">
                <a16:creationId xmlns:a16="http://schemas.microsoft.com/office/drawing/2014/main" xmlns="" id="{A5646CB9-FED3-48F2-A4B3-E3817A8A0A6D}"/>
              </a:ext>
            </a:extLst>
          </p:cNvPr>
          <p:cNvSpPr/>
          <p:nvPr/>
        </p:nvSpPr>
        <p:spPr>
          <a:xfrm>
            <a:off x="868620" y="2237404"/>
            <a:ext cx="2644200" cy="2093514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Stonks - Da dove arriva il meme migliore del 2019? - El Cartel Del ...">
            <a:extLst>
              <a:ext uri="{FF2B5EF4-FFF2-40B4-BE49-F238E27FC236}">
                <a16:creationId xmlns:a16="http://schemas.microsoft.com/office/drawing/2014/main" xmlns="" id="{15B8138F-AA8B-4BBA-BD85-9151183F6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60" y="2571750"/>
            <a:ext cx="1835940" cy="10327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57200" y="426099"/>
            <a:ext cx="5833494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04 – TRAINING &amp; VALIDATION SET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6" name="Google Shape;324;p45">
            <a:extLst>
              <a:ext uri="{FF2B5EF4-FFF2-40B4-BE49-F238E27FC236}">
                <a16:creationId xmlns:a16="http://schemas.microsoft.com/office/drawing/2014/main" xmlns="" id="{A53A7CD4-7771-4F4C-9BF6-D23944BD340D}"/>
              </a:ext>
            </a:extLst>
          </p:cNvPr>
          <p:cNvSpPr txBox="1">
            <a:spLocks/>
          </p:cNvSpPr>
          <p:nvPr/>
        </p:nvSpPr>
        <p:spPr>
          <a:xfrm>
            <a:off x="457200" y="1096599"/>
            <a:ext cx="6572873" cy="11784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chemeClr val="bg2"/>
                </a:solidFill>
              </a:rPr>
              <a:t>Definire le cartelle per il training set e per il </a:t>
            </a:r>
            <a:r>
              <a:rPr lang="it-IT" dirty="0" err="1">
                <a:solidFill>
                  <a:schemeClr val="bg2"/>
                </a:solidFill>
              </a:rPr>
              <a:t>validation</a:t>
            </a:r>
            <a:r>
              <a:rPr lang="it-IT" dirty="0">
                <a:solidFill>
                  <a:schemeClr val="bg2"/>
                </a:solidFill>
              </a:rPr>
              <a:t> set.</a:t>
            </a:r>
          </a:p>
          <a:p>
            <a:r>
              <a:rPr lang="it-IT" dirty="0">
                <a:solidFill>
                  <a:schemeClr val="bg2"/>
                </a:solidFill>
              </a:rPr>
              <a:t>Con la classe </a:t>
            </a:r>
            <a:r>
              <a:rPr lang="it-IT" dirty="0" err="1">
                <a:solidFill>
                  <a:schemeClr val="bg2"/>
                </a:solidFill>
              </a:rPr>
              <a:t>ImageDataGenerator</a:t>
            </a:r>
            <a:r>
              <a:rPr lang="it-IT" dirty="0">
                <a:solidFill>
                  <a:schemeClr val="bg2"/>
                </a:solidFill>
              </a:rPr>
              <a:t> si possono definire operazioni di </a:t>
            </a:r>
            <a:r>
              <a:rPr lang="it-IT" dirty="0" err="1">
                <a:solidFill>
                  <a:schemeClr val="bg2"/>
                </a:solidFill>
              </a:rPr>
              <a:t>preprocessing</a:t>
            </a:r>
            <a:r>
              <a:rPr lang="it-IT" dirty="0">
                <a:solidFill>
                  <a:schemeClr val="bg2"/>
                </a:solidFill>
              </a:rPr>
              <a:t> da effettuare sulle immagini ed eventuali operazioni di data </a:t>
            </a:r>
            <a:r>
              <a:rPr lang="it-IT" dirty="0" err="1">
                <a:solidFill>
                  <a:schemeClr val="bg2"/>
                </a:solidFill>
              </a:rPr>
              <a:t>augmentation</a:t>
            </a:r>
            <a:r>
              <a:rPr lang="it-IT" dirty="0">
                <a:solidFill>
                  <a:schemeClr val="bg2"/>
                </a:solidFill>
              </a:rPr>
              <a:t> per aumentare la numerosità dei set.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xmlns="" id="{55AFDA0D-42EC-41E6-AF07-E5FA3440E28C}"/>
              </a:ext>
            </a:extLst>
          </p:cNvPr>
          <p:cNvSpPr txBox="1"/>
          <p:nvPr/>
        </p:nvSpPr>
        <p:spPr>
          <a:xfrm>
            <a:off x="457200" y="2993852"/>
            <a:ext cx="822960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>
                <a:solidFill>
                  <a:srgbClr val="FFFFFF"/>
                </a:solidFill>
              </a:rPr>
              <a:t>Andiamo a creare i batch con le immagini </a:t>
            </a:r>
            <a:r>
              <a:rPr lang="it-IT" sz="1200" dirty="0" err="1">
                <a:solidFill>
                  <a:srgbClr val="FFFFFF"/>
                </a:solidFill>
              </a:rPr>
              <a:t>preprocessate</a:t>
            </a:r>
            <a:r>
              <a:rPr lang="it-IT" sz="1200" dirty="0">
                <a:solidFill>
                  <a:srgbClr val="FFFFFF"/>
                </a:solidFill>
              </a:rPr>
              <a:t> (ed, eventualmente, aumentate).</a:t>
            </a:r>
          </a:p>
          <a:p>
            <a:r>
              <a:rPr lang="it-IT" sz="1200" dirty="0">
                <a:solidFill>
                  <a:srgbClr val="FFFFFF"/>
                </a:solidFill>
              </a:rPr>
              <a:t>Nel caso mostrato, la dimensione dei batch di training è di 34, mentre quella dei batch di </a:t>
            </a:r>
            <a:r>
              <a:rPr lang="it-IT" sz="1200" dirty="0" err="1">
                <a:solidFill>
                  <a:srgbClr val="FFFFFF"/>
                </a:solidFill>
              </a:rPr>
              <a:t>validation</a:t>
            </a:r>
            <a:r>
              <a:rPr lang="it-IT" sz="1200" dirty="0">
                <a:solidFill>
                  <a:srgbClr val="FFFFFF"/>
                </a:solidFill>
              </a:rPr>
              <a:t> è di 8.</a:t>
            </a:r>
          </a:p>
          <a:p>
            <a:r>
              <a:rPr lang="it-IT" sz="1200" dirty="0">
                <a:solidFill>
                  <a:srgbClr val="FFFFFF"/>
                </a:solidFill>
              </a:rPr>
              <a:t>Questi valori sono degli </a:t>
            </a:r>
            <a:r>
              <a:rPr lang="it-IT" sz="1200" dirty="0" err="1">
                <a:solidFill>
                  <a:srgbClr val="FFFFFF"/>
                </a:solidFill>
              </a:rPr>
              <a:t>iperparametri</a:t>
            </a:r>
            <a:r>
              <a:rPr lang="it-IT" sz="1200" dirty="0">
                <a:solidFill>
                  <a:srgbClr val="FFFFFF"/>
                </a:solidFill>
              </a:rPr>
              <a:t> e possono essere cambiati per cercare di migliorare le prestazioni della rete.</a:t>
            </a:r>
          </a:p>
          <a:p>
            <a:r>
              <a:rPr lang="it-IT" dirty="0">
                <a:solidFill>
                  <a:schemeClr val="bg2"/>
                </a:solidFill>
              </a:rPr>
              <a:t>Per il salvataggio del modello, decidiamo di salvare il modello che, durante tutte le epoche di training, ha fatto registrare l'</a:t>
            </a:r>
            <a:r>
              <a:rPr lang="it-IT" dirty="0" err="1">
                <a:solidFill>
                  <a:schemeClr val="bg2"/>
                </a:solidFill>
              </a:rPr>
              <a:t>accuracy</a:t>
            </a:r>
            <a:r>
              <a:rPr lang="it-IT" dirty="0">
                <a:solidFill>
                  <a:schemeClr val="bg2"/>
                </a:solidFill>
              </a:rPr>
              <a:t> sul </a:t>
            </a:r>
            <a:r>
              <a:rPr lang="it-IT" dirty="0" err="1">
                <a:solidFill>
                  <a:schemeClr val="bg2"/>
                </a:solidFill>
              </a:rPr>
              <a:t>validation</a:t>
            </a:r>
            <a:r>
              <a:rPr lang="it-IT" dirty="0">
                <a:solidFill>
                  <a:schemeClr val="bg2"/>
                </a:solidFill>
              </a:rPr>
              <a:t> set maggiore.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2"/>
                </a:solidFill>
              </a:rPr>
              <a:t>Definiamo altri </a:t>
            </a:r>
            <a:r>
              <a:rPr lang="it-IT" dirty="0" err="1">
                <a:solidFill>
                  <a:schemeClr val="bg2"/>
                </a:solidFill>
              </a:rPr>
              <a:t>iperparametri</a:t>
            </a:r>
            <a:r>
              <a:rPr lang="it-IT" dirty="0">
                <a:solidFill>
                  <a:schemeClr val="bg2"/>
                </a:solidFill>
              </a:rPr>
              <a:t> per effettuare il training</a:t>
            </a:r>
          </a:p>
          <a:p>
            <a:r>
              <a:rPr lang="it-IT" dirty="0">
                <a:solidFill>
                  <a:schemeClr val="bg2"/>
                </a:solidFill>
              </a:rPr>
              <a:t>Dopo aver fatto partire il training, visualizziamo su grafico l'andamento dell'</a:t>
            </a:r>
            <a:r>
              <a:rPr lang="it-IT" dirty="0" err="1">
                <a:solidFill>
                  <a:schemeClr val="bg2"/>
                </a:solidFill>
              </a:rPr>
              <a:t>accuracy</a:t>
            </a:r>
            <a:r>
              <a:rPr lang="it-IT" dirty="0">
                <a:solidFill>
                  <a:schemeClr val="bg2"/>
                </a:solidFill>
              </a:rPr>
              <a:t> e della funzione di </a:t>
            </a:r>
            <a:r>
              <a:rPr lang="it-IT" dirty="0" err="1">
                <a:solidFill>
                  <a:schemeClr val="bg2"/>
                </a:solidFill>
              </a:rPr>
              <a:t>loss</a:t>
            </a:r>
            <a:r>
              <a:rPr lang="it-IT" dirty="0">
                <a:solidFill>
                  <a:schemeClr val="bg2"/>
                </a:solidFill>
              </a:rPr>
              <a:t> durante le epoche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Google Shape;464;p53">
            <a:extLst>
              <a:ext uri="{FF2B5EF4-FFF2-40B4-BE49-F238E27FC236}">
                <a16:creationId xmlns:a16="http://schemas.microsoft.com/office/drawing/2014/main" xmlns="" id="{C3ADB646-D188-4E5E-A95B-A5B2240D75F7}"/>
              </a:ext>
            </a:extLst>
          </p:cNvPr>
          <p:cNvSpPr txBox="1">
            <a:spLocks/>
          </p:cNvSpPr>
          <p:nvPr/>
        </p:nvSpPr>
        <p:spPr>
          <a:xfrm flipH="1">
            <a:off x="457200" y="2236500"/>
            <a:ext cx="433344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it-IT">
                <a:latin typeface="Squada One" panose="020B0604020202020204" charset="0"/>
              </a:rPr>
              <a:t>05 – BATCH</a:t>
            </a:r>
            <a:endParaRPr lang="it-IT" dirty="0">
              <a:latin typeface="Squad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2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716857" y="672528"/>
            <a:ext cx="4046885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06 – TEST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10" name="Google Shape;324;p45">
            <a:extLst>
              <a:ext uri="{FF2B5EF4-FFF2-40B4-BE49-F238E27FC236}">
                <a16:creationId xmlns:a16="http://schemas.microsoft.com/office/drawing/2014/main" xmlns="" id="{A2452464-81C7-445D-9C42-2886D734056F}"/>
              </a:ext>
            </a:extLst>
          </p:cNvPr>
          <p:cNvSpPr txBox="1">
            <a:spLocks/>
          </p:cNvSpPr>
          <p:nvPr/>
        </p:nvSpPr>
        <p:spPr>
          <a:xfrm>
            <a:off x="716856" y="1785438"/>
            <a:ext cx="4757257" cy="24188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chemeClr val="bg2"/>
                </a:solidFill>
              </a:rPr>
              <a:t>Dopo aver creato il modello della nostra rete, possiamo testarlo con le immagini presenti nel test set.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chemeClr val="bg2"/>
                </a:solidFill>
              </a:rPr>
              <a:t>I</a:t>
            </a:r>
            <a:r>
              <a:rPr lang="it-IT" dirty="0" err="1">
                <a:solidFill>
                  <a:schemeClr val="bg2"/>
                </a:solidFill>
              </a:rPr>
              <a:t>mpostiamo</a:t>
            </a:r>
            <a:r>
              <a:rPr lang="it-IT" dirty="0">
                <a:solidFill>
                  <a:schemeClr val="bg2"/>
                </a:solidFill>
              </a:rPr>
              <a:t> parametri come la dimensione delle immagini in input alla rete e la dimensione del batch per il test</a:t>
            </a:r>
          </a:p>
          <a:p>
            <a:r>
              <a:rPr lang="it-IT" dirty="0">
                <a:solidFill>
                  <a:schemeClr val="bg2"/>
                </a:solidFill>
              </a:rPr>
              <a:t>Successivamente, carichiamo il modello creato in precedenza e infine andiamo a caricare le immagini e a leggere le classi assegnate agli esempi di test e il corrispettivo indice numerico.</a:t>
            </a:r>
          </a:p>
          <a:p>
            <a:r>
              <a:rPr lang="it-IT" dirty="0">
                <a:solidFill>
                  <a:schemeClr val="bg2"/>
                </a:solidFill>
              </a:rPr>
              <a:t>Poi </a:t>
            </a:r>
            <a:r>
              <a:rPr lang="it-IT" dirty="0" err="1">
                <a:solidFill>
                  <a:schemeClr val="bg2"/>
                </a:solidFill>
              </a:rPr>
              <a:t>effetuiamo</a:t>
            </a:r>
            <a:r>
              <a:rPr lang="it-IT" dirty="0">
                <a:solidFill>
                  <a:schemeClr val="bg2"/>
                </a:solidFill>
              </a:rPr>
              <a:t> la classificazione degli esempi di test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Immagine 2" descr="Immagine che contiene specchio&#10;&#10;Descrizione generata automaticamente">
            <a:extLst>
              <a:ext uri="{FF2B5EF4-FFF2-40B4-BE49-F238E27FC236}">
                <a16:creationId xmlns:a16="http://schemas.microsoft.com/office/drawing/2014/main" xmlns="" id="{1A86705A-9512-45A2-A9B2-F542EFC44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75953">
            <a:off x="5248276" y="622554"/>
            <a:ext cx="3934139" cy="295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1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 txBox="1">
            <a:spLocks noGrp="1"/>
          </p:cNvSpPr>
          <p:nvPr>
            <p:ph type="ctrTitle"/>
          </p:nvPr>
        </p:nvSpPr>
        <p:spPr>
          <a:xfrm flipH="1">
            <a:off x="-100" y="204438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08 – PRESTAZIONI Face Recognition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10" name="Google Shape;324;p45">
            <a:extLst>
              <a:ext uri="{FF2B5EF4-FFF2-40B4-BE49-F238E27FC236}">
                <a16:creationId xmlns:a16="http://schemas.microsoft.com/office/drawing/2014/main" xmlns="" id="{4C0E9C55-1C67-46CF-9BA8-4CB5AF34DFC5}"/>
              </a:ext>
            </a:extLst>
          </p:cNvPr>
          <p:cNvSpPr txBox="1">
            <a:spLocks/>
          </p:cNvSpPr>
          <p:nvPr/>
        </p:nvSpPr>
        <p:spPr>
          <a:xfrm>
            <a:off x="4197350" y="1042645"/>
            <a:ext cx="4405630" cy="6793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chemeClr val="bg2"/>
                </a:solidFill>
              </a:rPr>
              <a:t>SI calcolano il numero di errori effettuati dal modello, la matrice di confusione e visualizziamo le metriche prestazionali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xmlns="" id="{821C5C17-DF0B-4CB6-A6C8-8FE2E3643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0" y="1042645"/>
            <a:ext cx="2949924" cy="3667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xmlns="" id="{FFF950CF-CFB4-4575-A333-EF2402217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350" y="2057400"/>
            <a:ext cx="1908476" cy="2652861"/>
          </a:xfrm>
          <a:prstGeom prst="rect">
            <a:avLst/>
          </a:prstGeom>
        </p:spPr>
      </p:pic>
      <p:sp>
        <p:nvSpPr>
          <p:cNvPr id="15" name="Google Shape;324;p45">
            <a:extLst>
              <a:ext uri="{FF2B5EF4-FFF2-40B4-BE49-F238E27FC236}">
                <a16:creationId xmlns:a16="http://schemas.microsoft.com/office/drawing/2014/main" xmlns="" id="{39AF2520-D37C-449B-B43F-4BB2A3259F1E}"/>
              </a:ext>
            </a:extLst>
          </p:cNvPr>
          <p:cNvSpPr txBox="1">
            <a:spLocks/>
          </p:cNvSpPr>
          <p:nvPr/>
        </p:nvSpPr>
        <p:spPr>
          <a:xfrm>
            <a:off x="6604052" y="3831654"/>
            <a:ext cx="2226310" cy="538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b="1" dirty="0">
                <a:solidFill>
                  <a:schemeClr val="bg2"/>
                </a:solidFill>
              </a:rPr>
              <a:t>ACCURACY = 0,86 / 1</a:t>
            </a:r>
          </a:p>
          <a:p>
            <a:r>
              <a:rPr lang="it-IT" b="1" dirty="0">
                <a:solidFill>
                  <a:schemeClr val="bg2"/>
                </a:solidFill>
              </a:rPr>
              <a:t>ERRORS = 37 / 260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6" name="Google Shape;324;p45">
            <a:extLst>
              <a:ext uri="{FF2B5EF4-FFF2-40B4-BE49-F238E27FC236}">
                <a16:creationId xmlns:a16="http://schemas.microsoft.com/office/drawing/2014/main" xmlns="" id="{EFB453D0-49D6-40DE-A473-788BAC3C52F6}"/>
              </a:ext>
            </a:extLst>
          </p:cNvPr>
          <p:cNvSpPr txBox="1">
            <a:spLocks/>
          </p:cNvSpPr>
          <p:nvPr/>
        </p:nvSpPr>
        <p:spPr>
          <a:xfrm>
            <a:off x="6546531" y="1881939"/>
            <a:ext cx="2450465" cy="1578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chemeClr val="bg2"/>
                </a:solidFill>
              </a:rPr>
              <a:t>Si può notare come il maggior numero di errori sono stati compiuti tra le due donne (Angelina Jolie e </a:t>
            </a:r>
            <a:r>
              <a:rPr lang="it-IT" dirty="0" err="1">
                <a:solidFill>
                  <a:schemeClr val="bg2"/>
                </a:solidFill>
              </a:rPr>
              <a:t>Beyonce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Knowles</a:t>
            </a:r>
            <a:r>
              <a:rPr lang="it-IT" dirty="0">
                <a:solidFill>
                  <a:schemeClr val="bg2"/>
                </a:solidFill>
              </a:rPr>
              <a:t>) probabilmente a causa della forma degli occhi o di lineamenti piuttosto simili.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0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79473" y="188117"/>
            <a:ext cx="6051955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01 – </a:t>
            </a:r>
            <a:r>
              <a:rPr lang="it-IT" dirty="0" err="1">
                <a:latin typeface="Squada One" panose="020B0604020202020204" charset="0"/>
              </a:rPr>
              <a:t>Masked</a:t>
            </a:r>
            <a:r>
              <a:rPr lang="it-IT" dirty="0">
                <a:latin typeface="Squada One" panose="020B0604020202020204" charset="0"/>
              </a:rPr>
              <a:t> Face Recognition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xmlns="" id="{3948F597-88B9-4783-9883-3D1AE39D44EF}"/>
              </a:ext>
            </a:extLst>
          </p:cNvPr>
          <p:cNvSpPr txBox="1"/>
          <p:nvPr/>
        </p:nvSpPr>
        <p:spPr>
          <a:xfrm>
            <a:off x="479473" y="1219813"/>
            <a:ext cx="657504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 sezione più elaborata del progetto 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FMD&amp;R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è quella dedicata al riconoscimento del volto ostruito dalla presenza di un eventuale mascherina medica.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lo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svolgimaento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di tale task, abbiamo utilizzato la stessa tecnica adottata per il riconoscimento dei volti mediante Fine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Tunig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su una rete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pre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addestrata (VGG16), 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 fornendo come input i volti mascherati dal modulo software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Wear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Mask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Immagine 3" descr="Immagine che contiene persona, cravatta, indossando, interni&#10;&#10;Descrizione generata automaticamente">
            <a:extLst>
              <a:ext uri="{FF2B5EF4-FFF2-40B4-BE49-F238E27FC236}">
                <a16:creationId xmlns:a16="http://schemas.microsoft.com/office/drawing/2014/main" xmlns="" id="{348BA8BF-315B-439C-AE0A-2370E8CE2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8" y="2604808"/>
            <a:ext cx="1664945" cy="691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 descr="Immagine che contiene sedendo, tavolo, animale&#10;&#10;Descrizione generata automaticamente">
            <a:extLst>
              <a:ext uri="{FF2B5EF4-FFF2-40B4-BE49-F238E27FC236}">
                <a16:creationId xmlns:a16="http://schemas.microsoft.com/office/drawing/2014/main" xmlns="" id="{C6DEDE68-1E1E-4E71-8B6F-DDBDD335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28" y="3530564"/>
            <a:ext cx="1664945" cy="103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 descr="Immagine che contiene persona, abbigliamento, giovane, ragazza&#10;&#10;Descrizione generata automaticamente">
            <a:extLst>
              <a:ext uri="{FF2B5EF4-FFF2-40B4-BE49-F238E27FC236}">
                <a16:creationId xmlns:a16="http://schemas.microsoft.com/office/drawing/2014/main" xmlns="" id="{DFB375FC-2BB9-4991-9156-24B2758EC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744" y="2783625"/>
            <a:ext cx="1737521" cy="1737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xmlns="" id="{BA7BE243-2DE2-4282-9008-1992871E2B85}"/>
              </a:ext>
            </a:extLst>
          </p:cNvPr>
          <p:cNvSpPr txBox="1"/>
          <p:nvPr/>
        </p:nvSpPr>
        <p:spPr>
          <a:xfrm>
            <a:off x="479472" y="2819221"/>
            <a:ext cx="330766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Prima di fornire in input alla rete l’immagine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Da utilizzare come training / testing, viene svolta una fase di estrazione della linea degli occhi (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Eye Line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Crop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), nonché unica sezione scoperta e utile per il sistema per poter riconoscere gli attori nel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95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latin typeface="Squada One" panose="020B0604020202020204" charset="0"/>
              </a:rPr>
              <a:t>02 – </a:t>
            </a:r>
            <a:r>
              <a:rPr lang="it-IT" dirty="0" err="1">
                <a:latin typeface="Squada One" panose="020B0604020202020204" charset="0"/>
              </a:rPr>
              <a:t>Mask</a:t>
            </a:r>
            <a:r>
              <a:rPr lang="it-IT" dirty="0">
                <a:latin typeface="Squada One" panose="020B0604020202020204" charset="0"/>
              </a:rPr>
              <a:t> </a:t>
            </a:r>
            <a:r>
              <a:rPr lang="it-IT" dirty="0" err="1">
                <a:latin typeface="Squada One" panose="020B0604020202020204" charset="0"/>
              </a:rPr>
              <a:t>Cropper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xmlns="" id="{896CE71E-C198-4FF8-9CE2-F7746F89BC69}"/>
              </a:ext>
            </a:extLst>
          </p:cNvPr>
          <p:cNvSpPr txBox="1"/>
          <p:nvPr/>
        </p:nvSpPr>
        <p:spPr>
          <a:xfrm>
            <a:off x="4653506" y="1498133"/>
            <a:ext cx="419399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Il Face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Mask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Cropper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è un modulo utile all’individuazione del punto di taglio dal quale ottenere solo la sagoma del volto contenente la linea degli occhi.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fare ciò non è possibile utilizzare librerie in grado di individuare i punti facciali, poiché essi risultano essere oscurati dalla maschera. 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Quindi,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Mask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Cropper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rileva il range di colori nello spettro RGB appartenenti alla mascherina, 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ne effettua la sottrazione colore e individua il pixel non nero in coordinata y  più elevata. Fornendo un offset di N pixel si individua la coordinata Y in grado di dividere l’Eye line dal resto del volto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Immagine 5" descr="Immagine che contiene persona, abbigliamento, giovane, ragazza&#10;&#10;Descrizione generata automaticamente">
            <a:extLst>
              <a:ext uri="{FF2B5EF4-FFF2-40B4-BE49-F238E27FC236}">
                <a16:creationId xmlns:a16="http://schemas.microsoft.com/office/drawing/2014/main" xmlns="" id="{C65ACD79-3E78-43EF-987B-F46268376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37" y="673668"/>
            <a:ext cx="1451318" cy="1451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 descr="Immagine che contiene sedendo, tavolo, animale&#10;&#10;Descrizione generata automaticamente">
            <a:extLst>
              <a:ext uri="{FF2B5EF4-FFF2-40B4-BE49-F238E27FC236}">
                <a16:creationId xmlns:a16="http://schemas.microsoft.com/office/drawing/2014/main" xmlns="" id="{342E0E93-CBEB-4E2A-AAAA-4DDE7A950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244" y="1498133"/>
            <a:ext cx="1939235" cy="1201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 descr="Immagine che contiene persona, abbigliamento, giovane, ragazzo&#10;&#10;Descrizione generata automaticamente">
            <a:extLst>
              <a:ext uri="{FF2B5EF4-FFF2-40B4-BE49-F238E27FC236}">
                <a16:creationId xmlns:a16="http://schemas.microsoft.com/office/drawing/2014/main" xmlns="" id="{B0A40ACB-3FF5-444C-9B32-0EF2FC520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329" y="1956142"/>
            <a:ext cx="1584960" cy="1593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 descr="Immagine che contiene persona, cravatta, indossando, interni&#10;&#10;Descrizione generata automaticamente">
            <a:extLst>
              <a:ext uri="{FF2B5EF4-FFF2-40B4-BE49-F238E27FC236}">
                <a16:creationId xmlns:a16="http://schemas.microsoft.com/office/drawing/2014/main" xmlns="" id="{6ED3BEE3-D1CE-47F8-B8CF-3CD4F4DA1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677" y="3230085"/>
            <a:ext cx="2458744" cy="1021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2076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79473" y="249077"/>
            <a:ext cx="7719647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03 – PRESTAZIONI </a:t>
            </a:r>
            <a:r>
              <a:rPr lang="it-IT" dirty="0" err="1">
                <a:latin typeface="Squada One" panose="020B0604020202020204" charset="0"/>
              </a:rPr>
              <a:t>Masked</a:t>
            </a:r>
            <a:r>
              <a:rPr lang="it-IT" dirty="0">
                <a:latin typeface="Squada One" panose="020B0604020202020204" charset="0"/>
              </a:rPr>
              <a:t> Face Recognition</a:t>
            </a:r>
            <a:endParaRPr dirty="0">
              <a:latin typeface="Squada One" panose="020B0604020202020204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xmlns="" id="{9CFE2127-EC56-40FF-9E85-EE732FD4D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439" y="2110740"/>
            <a:ext cx="1915480" cy="2628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xmlns="" id="{FF8857B2-0D17-4E8A-AF8E-269E88A13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62" y="1135378"/>
            <a:ext cx="2847621" cy="3604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xmlns="" id="{05564BB1-C866-4426-892D-A832FBC288A4}"/>
              </a:ext>
            </a:extLst>
          </p:cNvPr>
          <p:cNvSpPr txBox="1"/>
          <p:nvPr/>
        </p:nvSpPr>
        <p:spPr>
          <a:xfrm>
            <a:off x="3838439" y="1221498"/>
            <a:ext cx="4953851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dirty="0">
                <a:solidFill>
                  <a:schemeClr val="bg2"/>
                </a:solidFill>
              </a:rPr>
              <a:t>SI calcolano il numero di errori effettuati dal modello, </a:t>
            </a:r>
          </a:p>
          <a:p>
            <a:r>
              <a:rPr lang="it-IT" sz="1200" b="1" dirty="0">
                <a:solidFill>
                  <a:schemeClr val="bg2"/>
                </a:solidFill>
              </a:rPr>
              <a:t>la matrice di confusione e visualizziamo le metriche prestazionali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2" name="Google Shape;324;p45">
            <a:extLst>
              <a:ext uri="{FF2B5EF4-FFF2-40B4-BE49-F238E27FC236}">
                <a16:creationId xmlns:a16="http://schemas.microsoft.com/office/drawing/2014/main" xmlns="" id="{6D715024-1C9F-4135-8D4A-B6B6A0635BBB}"/>
              </a:ext>
            </a:extLst>
          </p:cNvPr>
          <p:cNvSpPr txBox="1">
            <a:spLocks/>
          </p:cNvSpPr>
          <p:nvPr/>
        </p:nvSpPr>
        <p:spPr>
          <a:xfrm>
            <a:off x="6202275" y="3794522"/>
            <a:ext cx="1839246" cy="538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100" b="1" dirty="0">
                <a:solidFill>
                  <a:schemeClr val="bg2"/>
                </a:solidFill>
              </a:rPr>
              <a:t>ACCURACY =     0,79 / 1</a:t>
            </a:r>
          </a:p>
          <a:p>
            <a:r>
              <a:rPr lang="it-IT" sz="1100" b="1" dirty="0">
                <a:solidFill>
                  <a:schemeClr val="bg2"/>
                </a:solidFill>
              </a:rPr>
              <a:t>ERRORS =          46 / 222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xmlns="" id="{14C69FCC-0756-4EF6-8D2C-E03521378B84}"/>
              </a:ext>
            </a:extLst>
          </p:cNvPr>
          <p:cNvSpPr txBox="1"/>
          <p:nvPr/>
        </p:nvSpPr>
        <p:spPr>
          <a:xfrm>
            <a:off x="6202275" y="2156103"/>
            <a:ext cx="2590015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dirty="0">
                <a:solidFill>
                  <a:schemeClr val="bg2"/>
                </a:solidFill>
              </a:rPr>
              <a:t>Considerando l’inevitabile bassa risoluzione delle immagini di input per l’addestramento della rete, i risultati accettabili, ma non paragonabili con quelli ottenuti dal </a:t>
            </a:r>
            <a:r>
              <a:rPr lang="it-IT" sz="1200" b="1" dirty="0" err="1">
                <a:solidFill>
                  <a:schemeClr val="bg2"/>
                </a:solidFill>
              </a:rPr>
              <a:t>modulto</a:t>
            </a:r>
            <a:r>
              <a:rPr lang="it-IT" sz="1200" b="1" dirty="0">
                <a:solidFill>
                  <a:schemeClr val="bg2"/>
                </a:solidFill>
              </a:rPr>
              <a:t>: </a:t>
            </a:r>
          </a:p>
          <a:p>
            <a:r>
              <a:rPr lang="it-IT" sz="1200" b="1" i="1" dirty="0">
                <a:solidFill>
                  <a:schemeClr val="bg2"/>
                </a:solidFill>
              </a:rPr>
              <a:t>Face Recognition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874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7"/>
          <p:cNvSpPr txBox="1">
            <a:spLocks noGrp="1"/>
          </p:cNvSpPr>
          <p:nvPr>
            <p:ph type="ctrTitle"/>
          </p:nvPr>
        </p:nvSpPr>
        <p:spPr>
          <a:xfrm flipH="1">
            <a:off x="1375500" y="367921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GRAZIE</a:t>
            </a:r>
            <a:endParaRPr dirty="0">
              <a:latin typeface="Squada One" panose="020B060402020202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68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Squada One" panose="020B0604020202020204" charset="0"/>
              </a:rPr>
              <a:t>CREDITS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892" name="Google Shape;892;p68"/>
          <p:cNvSpPr txBox="1">
            <a:spLocks noGrp="1"/>
          </p:cNvSpPr>
          <p:nvPr>
            <p:ph type="subTitle" idx="1"/>
          </p:nvPr>
        </p:nvSpPr>
        <p:spPr>
          <a:xfrm>
            <a:off x="4832302" y="1330050"/>
            <a:ext cx="3576600" cy="24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it-IT" sz="1800" b="1" dirty="0">
                <a:solidFill>
                  <a:schemeClr val="bg2"/>
                </a:solidFill>
                <a:latin typeface="Squada One" panose="020B0604020202020204" charset="0"/>
              </a:rPr>
              <a:t>CHRISTIAN MICCOLIS as </a:t>
            </a:r>
            <a:r>
              <a:rPr lang="it-IT" sz="1800" b="1" u="sng" dirty="0">
                <a:latin typeface="Squada One" panose="020B0604020202020204" charset="0"/>
                <a:hlinkClick r:id="rId3"/>
              </a:rPr>
              <a:t>Chrism1c</a:t>
            </a:r>
            <a:endParaRPr lang="it-IT" sz="1800" b="1" dirty="0">
              <a:solidFill>
                <a:schemeClr val="bg2"/>
              </a:solidFill>
              <a:latin typeface="Squada One" panose="020B0604020202020204" charset="0"/>
            </a:endParaRPr>
          </a:p>
          <a:p>
            <a:pPr marL="0" lvl="0" indent="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it-IT" sz="1800" b="1" dirty="0">
                <a:solidFill>
                  <a:schemeClr val="bg2"/>
                </a:solidFill>
                <a:latin typeface="Squada One" panose="020B0604020202020204" charset="0"/>
              </a:rPr>
              <a:t>GIOACCHINO STERLICCHIO as mpia3</a:t>
            </a:r>
            <a:endParaRPr lang="it-IT" sz="1800" dirty="0">
              <a:latin typeface="Squada One" panose="020B0604020202020204" charset="0"/>
            </a:endParaRPr>
          </a:p>
          <a:p>
            <a:pPr marL="0" lvl="0" indent="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it-IT" sz="1800" b="1" dirty="0">
                <a:solidFill>
                  <a:schemeClr val="bg2"/>
                </a:solidFill>
                <a:latin typeface="Squada One" panose="020B0604020202020204" charset="0"/>
              </a:rPr>
              <a:t>MIRCO SIPONE as </a:t>
            </a:r>
            <a:r>
              <a:rPr lang="it-IT" sz="1800" b="1" dirty="0" err="1">
                <a:solidFill>
                  <a:schemeClr val="bg2"/>
                </a:solidFill>
                <a:latin typeface="Squada One" panose="020B0604020202020204" charset="0"/>
              </a:rPr>
              <a:t>mircocrit</a:t>
            </a:r>
            <a:endParaRPr lang="it-IT" sz="1800" b="1" dirty="0">
              <a:solidFill>
                <a:schemeClr val="bg2"/>
              </a:solidFill>
              <a:latin typeface="Squada One" panose="020B0604020202020204" charset="0"/>
            </a:endParaRPr>
          </a:p>
          <a:p>
            <a:pPr marL="0" lvl="0" indent="0">
              <a:spcBef>
                <a:spcPts val="300"/>
              </a:spcBef>
              <a:buClr>
                <a:schemeClr val="dk1"/>
              </a:buClr>
              <a:buSzPts val="1100"/>
            </a:pPr>
            <a:endParaRPr sz="900" dirty="0">
              <a:solidFill>
                <a:schemeClr val="bg2"/>
              </a:solidFill>
              <a:latin typeface="Squada One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ubTitle" idx="1"/>
          </p:nvPr>
        </p:nvSpPr>
        <p:spPr>
          <a:xfrm>
            <a:off x="4832302" y="1187877"/>
            <a:ext cx="3956098" cy="27677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it-IT" sz="1600" dirty="0">
                <a:latin typeface="+mn-lt"/>
                <a:cs typeface="Shruti" panose="020B0502040204020203" pitchFamily="34" charset="0"/>
              </a:rPr>
              <a:t>FMD&amp;R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 è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un’applicazione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sviluppata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per 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l’esame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di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sistemi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ad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agenti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dell’ </a:t>
            </a:r>
            <a:r>
              <a:rPr lang="en-US" sz="1600" b="1" dirty="0" err="1">
                <a:latin typeface="+mn-lt"/>
                <a:cs typeface="Shruti" panose="020B0502040204020203" pitchFamily="34" charset="0"/>
              </a:rPr>
              <a:t>Università</a:t>
            </a:r>
            <a:r>
              <a:rPr lang="en-US" sz="1600" b="1" dirty="0">
                <a:latin typeface="+mn-lt"/>
                <a:cs typeface="Shruti" panose="020B0502040204020203" pitchFamily="34" charset="0"/>
              </a:rPr>
              <a:t> </a:t>
            </a:r>
            <a:r>
              <a:rPr lang="en-US" sz="1600" b="1" dirty="0" err="1">
                <a:latin typeface="+mn-lt"/>
                <a:cs typeface="Shruti" panose="020B0502040204020203" pitchFamily="34" charset="0"/>
              </a:rPr>
              <a:t>degli</a:t>
            </a:r>
            <a:r>
              <a:rPr lang="en-US" sz="1600" b="1" dirty="0">
                <a:latin typeface="+mn-lt"/>
                <a:cs typeface="Shruti" panose="020B0502040204020203" pitchFamily="34" charset="0"/>
              </a:rPr>
              <a:t> </a:t>
            </a:r>
            <a:r>
              <a:rPr lang="en-US" sz="1600" b="1" dirty="0" err="1">
                <a:latin typeface="+mn-lt"/>
                <a:cs typeface="Shruti" panose="020B0502040204020203" pitchFamily="34" charset="0"/>
              </a:rPr>
              <a:t>studi</a:t>
            </a:r>
            <a:r>
              <a:rPr lang="en-US" sz="1600" b="1" dirty="0">
                <a:latin typeface="+mn-lt"/>
                <a:cs typeface="Shruti" panose="020B0502040204020203" pitchFamily="34" charset="0"/>
              </a:rPr>
              <a:t> Aldo Moro University di Bari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.</a:t>
            </a:r>
          </a:p>
          <a:p>
            <a:pPr marL="0" lvl="0" indent="0"/>
            <a:r>
              <a:rPr lang="en-US" sz="1600" dirty="0">
                <a:latin typeface="+mn-lt"/>
                <a:cs typeface="Shruti" panose="020B0502040204020203" pitchFamily="34" charset="0"/>
              </a:rPr>
              <a:t>Il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suo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scopo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è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quello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di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verificare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la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capacità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di una rete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neurale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di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riconoscere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un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volto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con e senza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mascherina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e di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capire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se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si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tratta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della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stessa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persona.</a:t>
            </a:r>
            <a:endParaRPr sz="1600" dirty="0">
              <a:latin typeface="+mn-lt"/>
              <a:cs typeface="Shruti" panose="020B0502040204020203" pitchFamily="34" charset="0"/>
            </a:endParaRPr>
          </a:p>
        </p:txBody>
      </p:sp>
      <p:sp>
        <p:nvSpPr>
          <p:cNvPr id="325" name="Google Shape;325;p4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Squada One" panose="020B0604020202020204" charset="0"/>
              </a:rPr>
              <a:t>INTROD</a:t>
            </a:r>
            <a:r>
              <a:rPr lang="it-IT" dirty="0">
                <a:latin typeface="Squada One" panose="020B0604020202020204" charset="0"/>
              </a:rPr>
              <a:t>UZIONE</a:t>
            </a:r>
            <a:endParaRPr dirty="0">
              <a:latin typeface="Squada One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/>
          <p:nvPr/>
        </p:nvSpPr>
        <p:spPr>
          <a:xfrm rot="5400000">
            <a:off x="2534502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1" name="Google Shape;341;p47"/>
          <p:cNvSpPr/>
          <p:nvPr/>
        </p:nvSpPr>
        <p:spPr>
          <a:xfrm rot="5400000">
            <a:off x="3566117" y="30105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7"/>
          <p:cNvSpPr/>
          <p:nvPr/>
        </p:nvSpPr>
        <p:spPr>
          <a:xfrm rot="5400000">
            <a:off x="4584549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7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2385986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>
                <a:latin typeface="Squada One" panose="020B0604020202020204" charset="0"/>
              </a:rPr>
              <a:t>FMD&amp;R</a:t>
            </a:r>
            <a:r>
              <a:rPr lang="es" dirty="0">
                <a:latin typeface="Squada One" panose="020B0604020202020204" charset="0"/>
              </a:rPr>
              <a:t> TEAM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44" name="Google Shape;344;p47"/>
          <p:cNvSpPr txBox="1">
            <a:spLocks noGrp="1"/>
          </p:cNvSpPr>
          <p:nvPr>
            <p:ph type="ctrTitle" idx="2"/>
          </p:nvPr>
        </p:nvSpPr>
        <p:spPr>
          <a:xfrm>
            <a:off x="2734622" y="2099277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/>
            </a:r>
            <a:br>
              <a:rPr lang="it-IT" dirty="0">
                <a:latin typeface="Squada One" panose="020B0604020202020204" charset="0"/>
              </a:rPr>
            </a:br>
            <a:r>
              <a:rPr lang="it-IT" dirty="0">
                <a:latin typeface="Squada One" panose="020B0604020202020204" charset="0"/>
              </a:rPr>
              <a:t/>
            </a:r>
            <a:br>
              <a:rPr lang="it-IT" dirty="0">
                <a:latin typeface="Squada One" panose="020B0604020202020204" charset="0"/>
              </a:rPr>
            </a:br>
            <a:r>
              <a:rPr lang="it-IT" dirty="0">
                <a:latin typeface="Squada One" panose="020B0604020202020204" charset="0"/>
              </a:rPr>
              <a:t>GIOACCHINO STERLICCHIO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46" name="Google Shape;346;p47"/>
          <p:cNvSpPr txBox="1">
            <a:spLocks noGrp="1"/>
          </p:cNvSpPr>
          <p:nvPr>
            <p:ph type="ctrTitle" idx="3"/>
          </p:nvPr>
        </p:nvSpPr>
        <p:spPr>
          <a:xfrm>
            <a:off x="4947977" y="2133106"/>
            <a:ext cx="139253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CHRISTIAN MICCOLIS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48" name="Google Shape;348;p47"/>
          <p:cNvSpPr txBox="1">
            <a:spLocks noGrp="1"/>
          </p:cNvSpPr>
          <p:nvPr>
            <p:ph type="ctrTitle" idx="5"/>
          </p:nvPr>
        </p:nvSpPr>
        <p:spPr>
          <a:xfrm>
            <a:off x="4064213" y="3997333"/>
            <a:ext cx="100521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MIRCO SIPONE</a:t>
            </a:r>
            <a:endParaRPr dirty="0">
              <a:latin typeface="Squada One" panose="020B0604020202020204" charset="0"/>
            </a:endParaRPr>
          </a:p>
        </p:txBody>
      </p:sp>
      <p:grpSp>
        <p:nvGrpSpPr>
          <p:cNvPr id="43" name="Google Shape;5472;p75">
            <a:extLst>
              <a:ext uri="{FF2B5EF4-FFF2-40B4-BE49-F238E27FC236}">
                <a16:creationId xmlns:a16="http://schemas.microsoft.com/office/drawing/2014/main" xmlns="" id="{6B6B874C-D8A7-4445-9F67-B2CA0F903867}"/>
              </a:ext>
            </a:extLst>
          </p:cNvPr>
          <p:cNvGrpSpPr/>
          <p:nvPr/>
        </p:nvGrpSpPr>
        <p:grpSpPr>
          <a:xfrm>
            <a:off x="5437486" y="1662512"/>
            <a:ext cx="414736" cy="473174"/>
            <a:chOff x="-55576850" y="3198125"/>
            <a:chExt cx="279625" cy="319025"/>
          </a:xfrm>
          <a:solidFill>
            <a:schemeClr val="bg2"/>
          </a:solidFill>
        </p:grpSpPr>
        <p:sp>
          <p:nvSpPr>
            <p:cNvPr id="44" name="Google Shape;5473;p75">
              <a:extLst>
                <a:ext uri="{FF2B5EF4-FFF2-40B4-BE49-F238E27FC236}">
                  <a16:creationId xmlns:a16="http://schemas.microsoft.com/office/drawing/2014/main" xmlns="" id="{FBAC169A-C3BD-4A95-BFAC-C462AF22A2BA}"/>
                </a:ext>
              </a:extLst>
            </p:cNvPr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474;p75">
              <a:extLst>
                <a:ext uri="{FF2B5EF4-FFF2-40B4-BE49-F238E27FC236}">
                  <a16:creationId xmlns:a16="http://schemas.microsoft.com/office/drawing/2014/main" xmlns="" id="{146D51EA-2F1F-4F3C-9868-8CD94362BEDD}"/>
                </a:ext>
              </a:extLst>
            </p:cNvPr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75;p75">
              <a:extLst>
                <a:ext uri="{FF2B5EF4-FFF2-40B4-BE49-F238E27FC236}">
                  <a16:creationId xmlns:a16="http://schemas.microsoft.com/office/drawing/2014/main" xmlns="" id="{86F10E08-B3A4-481A-9E82-5B9991D84715}"/>
                </a:ext>
              </a:extLst>
            </p:cNvPr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76;p75">
              <a:extLst>
                <a:ext uri="{FF2B5EF4-FFF2-40B4-BE49-F238E27FC236}">
                  <a16:creationId xmlns:a16="http://schemas.microsoft.com/office/drawing/2014/main" xmlns="" id="{BBC85525-C7CA-4210-B153-5453363BAADD}"/>
                </a:ext>
              </a:extLst>
            </p:cNvPr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5570;p75">
            <a:extLst>
              <a:ext uri="{FF2B5EF4-FFF2-40B4-BE49-F238E27FC236}">
                <a16:creationId xmlns:a16="http://schemas.microsoft.com/office/drawing/2014/main" xmlns="" id="{DBF88EDF-1245-4B81-8628-1DE82889997D}"/>
              </a:ext>
            </a:extLst>
          </p:cNvPr>
          <p:cNvGrpSpPr/>
          <p:nvPr/>
        </p:nvGrpSpPr>
        <p:grpSpPr>
          <a:xfrm>
            <a:off x="4334586" y="3491705"/>
            <a:ext cx="465615" cy="464886"/>
            <a:chOff x="-52043575" y="3983125"/>
            <a:chExt cx="319000" cy="318500"/>
          </a:xfrm>
          <a:solidFill>
            <a:schemeClr val="bg2"/>
          </a:solidFill>
        </p:grpSpPr>
        <p:sp>
          <p:nvSpPr>
            <p:cNvPr id="49" name="Google Shape;5571;p75">
              <a:extLst>
                <a:ext uri="{FF2B5EF4-FFF2-40B4-BE49-F238E27FC236}">
                  <a16:creationId xmlns:a16="http://schemas.microsoft.com/office/drawing/2014/main" xmlns="" id="{5C5CA6D9-55AE-48C7-82A7-11047C7DF6C7}"/>
                </a:ext>
              </a:extLst>
            </p:cNvPr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72;p75">
              <a:extLst>
                <a:ext uri="{FF2B5EF4-FFF2-40B4-BE49-F238E27FC236}">
                  <a16:creationId xmlns:a16="http://schemas.microsoft.com/office/drawing/2014/main" xmlns="" id="{ED93A140-0ED4-4355-BFEE-2571904609D7}"/>
                </a:ext>
              </a:extLst>
            </p:cNvPr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73;p75">
              <a:extLst>
                <a:ext uri="{FF2B5EF4-FFF2-40B4-BE49-F238E27FC236}">
                  <a16:creationId xmlns:a16="http://schemas.microsoft.com/office/drawing/2014/main" xmlns="" id="{57765B3E-B012-44F2-AFE7-CAF16C8BE9F5}"/>
                </a:ext>
              </a:extLst>
            </p:cNvPr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74;p75">
              <a:extLst>
                <a:ext uri="{FF2B5EF4-FFF2-40B4-BE49-F238E27FC236}">
                  <a16:creationId xmlns:a16="http://schemas.microsoft.com/office/drawing/2014/main" xmlns="" id="{992E6243-D0EC-4620-8C01-2B4103BC67F4}"/>
                </a:ext>
              </a:extLst>
            </p:cNvPr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575;p75">
              <a:extLst>
                <a:ext uri="{FF2B5EF4-FFF2-40B4-BE49-F238E27FC236}">
                  <a16:creationId xmlns:a16="http://schemas.microsoft.com/office/drawing/2014/main" xmlns="" id="{4D138485-AEB3-4245-941C-42EF2DE07F17}"/>
                </a:ext>
              </a:extLst>
            </p:cNvPr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76;p75">
              <a:extLst>
                <a:ext uri="{FF2B5EF4-FFF2-40B4-BE49-F238E27FC236}">
                  <a16:creationId xmlns:a16="http://schemas.microsoft.com/office/drawing/2014/main" xmlns="" id="{C44A63A5-1338-473B-8F26-2AB7FAD18005}"/>
                </a:ext>
              </a:extLst>
            </p:cNvPr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77;p75">
              <a:extLst>
                <a:ext uri="{FF2B5EF4-FFF2-40B4-BE49-F238E27FC236}">
                  <a16:creationId xmlns:a16="http://schemas.microsoft.com/office/drawing/2014/main" xmlns="" id="{344908DC-A1E4-4B79-8F39-B07DA63595E4}"/>
                </a:ext>
              </a:extLst>
            </p:cNvPr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578;p75">
              <a:extLst>
                <a:ext uri="{FF2B5EF4-FFF2-40B4-BE49-F238E27FC236}">
                  <a16:creationId xmlns:a16="http://schemas.microsoft.com/office/drawing/2014/main" xmlns="" id="{C280602A-75CD-4127-BBD0-D799759D34DD}"/>
                </a:ext>
              </a:extLst>
            </p:cNvPr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579;p75">
              <a:extLst>
                <a:ext uri="{FF2B5EF4-FFF2-40B4-BE49-F238E27FC236}">
                  <a16:creationId xmlns:a16="http://schemas.microsoft.com/office/drawing/2014/main" xmlns="" id="{B29AC283-2199-4136-B216-F535E205AA01}"/>
                </a:ext>
              </a:extLst>
            </p:cNvPr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394;p75">
            <a:extLst>
              <a:ext uri="{FF2B5EF4-FFF2-40B4-BE49-F238E27FC236}">
                <a16:creationId xmlns:a16="http://schemas.microsoft.com/office/drawing/2014/main" xmlns="" id="{F32893C9-BE7F-450A-B9E1-00A01E304D4F}"/>
              </a:ext>
            </a:extLst>
          </p:cNvPr>
          <p:cNvGrpSpPr/>
          <p:nvPr/>
        </p:nvGrpSpPr>
        <p:grpSpPr>
          <a:xfrm>
            <a:off x="3315262" y="1618377"/>
            <a:ext cx="411236" cy="469143"/>
            <a:chOff x="-57940525" y="3590375"/>
            <a:chExt cx="279625" cy="319000"/>
          </a:xfrm>
          <a:solidFill>
            <a:schemeClr val="bg2"/>
          </a:solidFill>
        </p:grpSpPr>
        <p:sp>
          <p:nvSpPr>
            <p:cNvPr id="59" name="Google Shape;5395;p75">
              <a:extLst>
                <a:ext uri="{FF2B5EF4-FFF2-40B4-BE49-F238E27FC236}">
                  <a16:creationId xmlns:a16="http://schemas.microsoft.com/office/drawing/2014/main" xmlns="" id="{5CADE33E-50C7-4A83-A4E3-CF150767A120}"/>
                </a:ext>
              </a:extLst>
            </p:cNvPr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396;p75">
              <a:extLst>
                <a:ext uri="{FF2B5EF4-FFF2-40B4-BE49-F238E27FC236}">
                  <a16:creationId xmlns:a16="http://schemas.microsoft.com/office/drawing/2014/main" xmlns="" id="{4D5BD7E4-34F9-4B4D-8F08-927C1BF83945}"/>
                </a:ext>
              </a:extLst>
            </p:cNvPr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397;p75">
              <a:extLst>
                <a:ext uri="{FF2B5EF4-FFF2-40B4-BE49-F238E27FC236}">
                  <a16:creationId xmlns:a16="http://schemas.microsoft.com/office/drawing/2014/main" xmlns="" id="{4E27315F-25C9-44C1-9EEA-2876C3CA4ADC}"/>
                </a:ext>
              </a:extLst>
            </p:cNvPr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398;p75">
              <a:extLst>
                <a:ext uri="{FF2B5EF4-FFF2-40B4-BE49-F238E27FC236}">
                  <a16:creationId xmlns:a16="http://schemas.microsoft.com/office/drawing/2014/main" xmlns="" id="{D1720CF6-A7AC-47B7-BB4C-F71D28A762AE}"/>
                </a:ext>
              </a:extLst>
            </p:cNvPr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399;p75">
              <a:extLst>
                <a:ext uri="{FF2B5EF4-FFF2-40B4-BE49-F238E27FC236}">
                  <a16:creationId xmlns:a16="http://schemas.microsoft.com/office/drawing/2014/main" xmlns="" id="{0BBC7AC7-39F6-4E87-868A-9760AD50F877}"/>
                </a:ext>
              </a:extLst>
            </p:cNvPr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52"/>
          <p:cNvGrpSpPr/>
          <p:nvPr/>
        </p:nvGrpSpPr>
        <p:grpSpPr>
          <a:xfrm>
            <a:off x="2324326" y="1535775"/>
            <a:ext cx="3517767" cy="2841637"/>
            <a:chOff x="2324326" y="1535775"/>
            <a:chExt cx="3517767" cy="2841637"/>
          </a:xfrm>
        </p:grpSpPr>
        <p:sp>
          <p:nvSpPr>
            <p:cNvPr id="431" name="Google Shape;431;p52"/>
            <p:cNvSpPr/>
            <p:nvPr/>
          </p:nvSpPr>
          <p:spPr>
            <a:xfrm rot="5400000">
              <a:off x="2216197" y="1643904"/>
              <a:ext cx="1623409" cy="1407151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6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49" y="13846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2"/>
            <p:cNvSpPr/>
            <p:nvPr/>
          </p:nvSpPr>
          <p:spPr>
            <a:xfrm rot="5400000">
              <a:off x="3623309" y="1643904"/>
              <a:ext cx="1623409" cy="1407151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2"/>
            <p:cNvSpPr/>
            <p:nvPr/>
          </p:nvSpPr>
          <p:spPr>
            <a:xfrm rot="5400000">
              <a:off x="4327220" y="2862539"/>
              <a:ext cx="1622646" cy="1407100"/>
            </a:xfrm>
            <a:custGeom>
              <a:avLst/>
              <a:gdLst/>
              <a:ahLst/>
              <a:cxnLst/>
              <a:rect l="l" t="t" r="r" b="b"/>
              <a:pathLst>
                <a:path w="31934" h="27692" extrusionOk="0">
                  <a:moveTo>
                    <a:pt x="7959" y="0"/>
                  </a:moveTo>
                  <a:lnTo>
                    <a:pt x="1" y="13846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34" y="13846"/>
                  </a:lnTo>
                  <a:lnTo>
                    <a:pt x="23991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2"/>
            <p:cNvSpPr/>
            <p:nvPr/>
          </p:nvSpPr>
          <p:spPr>
            <a:xfrm rot="5400000">
              <a:off x="2920134" y="2862513"/>
              <a:ext cx="1622646" cy="1407151"/>
            </a:xfrm>
            <a:custGeom>
              <a:avLst/>
              <a:gdLst/>
              <a:ahLst/>
              <a:cxnLst/>
              <a:rect l="l" t="t" r="r" b="b"/>
              <a:pathLst>
                <a:path w="31934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34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52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FUNZIONALITA’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457" name="Google Shape;457;p52"/>
          <p:cNvSpPr txBox="1">
            <a:spLocks noGrp="1"/>
          </p:cNvSpPr>
          <p:nvPr>
            <p:ph type="ctrTitle" idx="4294967295"/>
          </p:nvPr>
        </p:nvSpPr>
        <p:spPr>
          <a:xfrm>
            <a:off x="3863676" y="2387893"/>
            <a:ext cx="1136716" cy="3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 err="1">
                <a:solidFill>
                  <a:schemeClr val="lt1"/>
                </a:solidFill>
                <a:latin typeface="Squada One" panose="020B0604020202020204" charset="0"/>
              </a:rPr>
              <a:t>Masked</a:t>
            </a:r>
            <a:r>
              <a:rPr lang="it-IT" sz="1600" dirty="0">
                <a:solidFill>
                  <a:schemeClr val="lt1"/>
                </a:solidFill>
                <a:latin typeface="Squada One" panose="020B0604020202020204" charset="0"/>
              </a:rPr>
              <a:t> Actors Recognition</a:t>
            </a:r>
            <a:endParaRPr sz="1600" dirty="0">
              <a:latin typeface="Squada One" panose="020B0604020202020204" charset="0"/>
            </a:endParaRPr>
          </a:p>
        </p:txBody>
      </p:sp>
      <p:sp>
        <p:nvSpPr>
          <p:cNvPr id="33" name="Google Shape;435;p52">
            <a:extLst>
              <a:ext uri="{FF2B5EF4-FFF2-40B4-BE49-F238E27FC236}">
                <a16:creationId xmlns:a16="http://schemas.microsoft.com/office/drawing/2014/main" xmlns="" id="{4373E8A9-0F2C-45DE-9CAB-1FC1071E6AE0}"/>
              </a:ext>
            </a:extLst>
          </p:cNvPr>
          <p:cNvSpPr/>
          <p:nvPr/>
        </p:nvSpPr>
        <p:spPr>
          <a:xfrm rot="5400000">
            <a:off x="5027843" y="1643523"/>
            <a:ext cx="1622646" cy="1407151"/>
          </a:xfrm>
          <a:custGeom>
            <a:avLst/>
            <a:gdLst/>
            <a:ahLst/>
            <a:cxnLst/>
            <a:rect l="l" t="t" r="r" b="b"/>
            <a:pathLst>
              <a:path w="31934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2"/>
                </a:lnTo>
                <a:lnTo>
                  <a:pt x="23991" y="27692"/>
                </a:lnTo>
                <a:lnTo>
                  <a:pt x="31934" y="13847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57;p52">
            <a:extLst>
              <a:ext uri="{FF2B5EF4-FFF2-40B4-BE49-F238E27FC236}">
                <a16:creationId xmlns:a16="http://schemas.microsoft.com/office/drawing/2014/main" xmlns="" id="{5FB8C99B-84E8-4E13-8FA8-9C585454D5D9}"/>
              </a:ext>
            </a:extLst>
          </p:cNvPr>
          <p:cNvSpPr txBox="1">
            <a:spLocks/>
          </p:cNvSpPr>
          <p:nvPr/>
        </p:nvSpPr>
        <p:spPr>
          <a:xfrm>
            <a:off x="3207834" y="3687012"/>
            <a:ext cx="10287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it-IT" sz="1600" dirty="0" err="1">
                <a:solidFill>
                  <a:schemeClr val="bg2"/>
                </a:solidFill>
              </a:rPr>
              <a:t>Wear</a:t>
            </a:r>
            <a:r>
              <a:rPr lang="it-IT" sz="1600" dirty="0">
                <a:solidFill>
                  <a:schemeClr val="bg2"/>
                </a:solidFill>
              </a:rPr>
              <a:t> </a:t>
            </a:r>
            <a:r>
              <a:rPr lang="it-IT" sz="1600" dirty="0" err="1">
                <a:solidFill>
                  <a:schemeClr val="bg2"/>
                </a:solidFill>
              </a:rPr>
              <a:t>Mask</a:t>
            </a:r>
            <a:r>
              <a:rPr lang="it-IT" sz="1600" dirty="0">
                <a:solidFill>
                  <a:schemeClr val="bg2"/>
                </a:solidFill>
              </a:rPr>
              <a:t> for Face Images</a:t>
            </a:r>
          </a:p>
        </p:txBody>
      </p:sp>
      <p:sp>
        <p:nvSpPr>
          <p:cNvPr id="35" name="Google Shape;457;p52">
            <a:extLst>
              <a:ext uri="{FF2B5EF4-FFF2-40B4-BE49-F238E27FC236}">
                <a16:creationId xmlns:a16="http://schemas.microsoft.com/office/drawing/2014/main" xmlns="" id="{38486CDA-EF97-480E-97A0-D57829A12997}"/>
              </a:ext>
            </a:extLst>
          </p:cNvPr>
          <p:cNvSpPr txBox="1">
            <a:spLocks/>
          </p:cNvSpPr>
          <p:nvPr/>
        </p:nvSpPr>
        <p:spPr>
          <a:xfrm>
            <a:off x="4614974" y="3687012"/>
            <a:ext cx="10287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it-IT" sz="1600" dirty="0">
                <a:solidFill>
                  <a:schemeClr val="lt1"/>
                </a:solidFill>
              </a:rPr>
              <a:t>Google Image </a:t>
            </a:r>
            <a:r>
              <a:rPr lang="it-IT" sz="1600" dirty="0" err="1">
                <a:solidFill>
                  <a:schemeClr val="lt1"/>
                </a:solidFill>
              </a:rPr>
              <a:t>Scraper</a:t>
            </a:r>
            <a:endParaRPr lang="it-IT" sz="1600" dirty="0"/>
          </a:p>
        </p:txBody>
      </p:sp>
      <p:sp>
        <p:nvSpPr>
          <p:cNvPr id="36" name="Google Shape;457;p52">
            <a:extLst>
              <a:ext uri="{FF2B5EF4-FFF2-40B4-BE49-F238E27FC236}">
                <a16:creationId xmlns:a16="http://schemas.microsoft.com/office/drawing/2014/main" xmlns="" id="{7BE469F1-B3A0-4D99-9B54-C32A945DFB19}"/>
              </a:ext>
            </a:extLst>
          </p:cNvPr>
          <p:cNvSpPr txBox="1">
            <a:spLocks/>
          </p:cNvSpPr>
          <p:nvPr/>
        </p:nvSpPr>
        <p:spPr>
          <a:xfrm>
            <a:off x="5296358" y="2396891"/>
            <a:ext cx="1088614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it-IT" sz="1600" dirty="0" err="1">
                <a:solidFill>
                  <a:schemeClr val="bg2"/>
                </a:solidFill>
              </a:rPr>
              <a:t>Unmasked</a:t>
            </a:r>
            <a:r>
              <a:rPr lang="it-IT" sz="1600" dirty="0">
                <a:solidFill>
                  <a:schemeClr val="bg2"/>
                </a:solidFill>
              </a:rPr>
              <a:t> Actors Recognition</a:t>
            </a:r>
          </a:p>
        </p:txBody>
      </p:sp>
      <p:sp>
        <p:nvSpPr>
          <p:cNvPr id="39" name="Google Shape;454;p52">
            <a:extLst>
              <a:ext uri="{FF2B5EF4-FFF2-40B4-BE49-F238E27FC236}">
                <a16:creationId xmlns:a16="http://schemas.microsoft.com/office/drawing/2014/main" xmlns="" id="{87104EA4-5EE0-4EC3-A36C-F38A5ACD88AC}"/>
              </a:ext>
            </a:extLst>
          </p:cNvPr>
          <p:cNvSpPr txBox="1">
            <a:spLocks/>
          </p:cNvSpPr>
          <p:nvPr/>
        </p:nvSpPr>
        <p:spPr>
          <a:xfrm>
            <a:off x="2513492" y="2327760"/>
            <a:ext cx="10287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it-IT" sz="1600" dirty="0">
                <a:solidFill>
                  <a:schemeClr val="lt1"/>
                </a:solidFill>
              </a:rPr>
              <a:t>Face </a:t>
            </a:r>
            <a:r>
              <a:rPr lang="it-IT" sz="1600" dirty="0" err="1">
                <a:solidFill>
                  <a:schemeClr val="lt1"/>
                </a:solidFill>
              </a:rPr>
              <a:t>Mask</a:t>
            </a:r>
            <a:r>
              <a:rPr lang="it-IT" sz="1600" dirty="0">
                <a:solidFill>
                  <a:schemeClr val="lt1"/>
                </a:solidFill>
              </a:rPr>
              <a:t> </a:t>
            </a:r>
            <a:r>
              <a:rPr lang="it-IT" sz="1600" dirty="0" err="1">
                <a:solidFill>
                  <a:schemeClr val="lt1"/>
                </a:solidFill>
              </a:rPr>
              <a:t>Detection</a:t>
            </a:r>
            <a:endParaRPr lang="it-IT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79473" y="288917"/>
            <a:ext cx="6051955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 – ARCHITETTURA FMD&amp;R</a:t>
            </a:r>
            <a:endParaRPr dirty="0">
              <a:latin typeface="Squada One" panose="020B0604020202020204" charset="0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xmlns="" id="{15E0A21E-BB7B-438B-998F-1EB9E8202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82" y="1003841"/>
            <a:ext cx="7612236" cy="3726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468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79473" y="188117"/>
            <a:ext cx="6051955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01 – Face </a:t>
            </a:r>
            <a:r>
              <a:rPr lang="it-IT" dirty="0" err="1">
                <a:latin typeface="Squada One" panose="020B0604020202020204" charset="0"/>
              </a:rPr>
              <a:t>Mask</a:t>
            </a:r>
            <a:r>
              <a:rPr lang="it-IT" dirty="0">
                <a:latin typeface="Squada One" panose="020B0604020202020204" charset="0"/>
              </a:rPr>
              <a:t> </a:t>
            </a:r>
            <a:r>
              <a:rPr lang="it-IT" dirty="0" err="1">
                <a:latin typeface="Squada One" panose="020B0604020202020204" charset="0"/>
              </a:rPr>
              <a:t>Detection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xmlns="" id="{3948F597-88B9-4783-9883-3D1AE39D44EF}"/>
              </a:ext>
            </a:extLst>
          </p:cNvPr>
          <p:cNvSpPr txBox="1"/>
          <p:nvPr/>
        </p:nvSpPr>
        <p:spPr>
          <a:xfrm>
            <a:off x="415550" y="1429905"/>
            <a:ext cx="657504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**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Riconoscere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I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volti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e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determinare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se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stanno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indossando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la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mascherina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**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xmlns="" id="{95FE0C69-1FBE-41BF-B241-0042D08BE493}"/>
              </a:ext>
            </a:extLst>
          </p:cNvPr>
          <p:cNvSpPr txBox="1"/>
          <p:nvPr/>
        </p:nvSpPr>
        <p:spPr>
          <a:xfrm>
            <a:off x="937260" y="982980"/>
            <a:ext cx="6365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endParaRPr lang="it-IT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xmlns="" id="{3E6A3750-2D95-4599-9E44-8D239DB4303B}"/>
              </a:ext>
            </a:extLst>
          </p:cNvPr>
          <p:cNvSpPr txBox="1"/>
          <p:nvPr/>
        </p:nvSpPr>
        <p:spPr>
          <a:xfrm>
            <a:off x="479473" y="1817621"/>
            <a:ext cx="400405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 funzionalità di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Mask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Detection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di FMD&amp;R si basa su una rete CNN addestrata su un </a:t>
            </a:r>
            <a:r>
              <a:rPr lang="en-US" b="1" dirty="0">
                <a:hlinkClick r:id="rId3"/>
              </a:rPr>
              <a:t>dataset</a:t>
            </a:r>
            <a:r>
              <a:rPr lang="en-US" dirty="0"/>
              <a:t> </a:t>
            </a:r>
            <a:r>
              <a:rPr lang="en-US" dirty="0">
                <a:solidFill>
                  <a:schemeClr val="bg2"/>
                </a:solidFill>
              </a:rPr>
              <a:t>compost da </a:t>
            </a:r>
            <a:r>
              <a:rPr lang="en-US" dirty="0"/>
              <a:t>(</a:t>
            </a:r>
            <a:r>
              <a:rPr lang="en-US" b="1" dirty="0">
                <a:hlinkClick r:id="rId4"/>
              </a:rPr>
              <a:t>WIDER</a:t>
            </a:r>
            <a:r>
              <a:rPr lang="en-US" dirty="0">
                <a:hlinkClick r:id="rId4"/>
              </a:rPr>
              <a:t> </a:t>
            </a:r>
            <a:r>
              <a:rPr lang="en-US" b="1" dirty="0">
                <a:hlinkClick r:id="rId4"/>
              </a:rPr>
              <a:t>Face</a:t>
            </a:r>
            <a:r>
              <a:rPr lang="en-US" dirty="0"/>
              <a:t> </a:t>
            </a:r>
            <a:r>
              <a:rPr lang="en-US" dirty="0">
                <a:solidFill>
                  <a:schemeClr val="bg2"/>
                </a:solidFill>
              </a:rPr>
              <a:t>and</a:t>
            </a:r>
            <a:r>
              <a:rPr lang="en-US" dirty="0"/>
              <a:t> </a:t>
            </a:r>
            <a:r>
              <a:rPr lang="en-US" b="1" dirty="0">
                <a:hlinkClick r:id="rId5"/>
              </a:rPr>
              <a:t>MAFA</a:t>
            </a:r>
            <a:r>
              <a:rPr lang="en-US" dirty="0"/>
              <a:t>)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7959 immagini di volti con o senza la mascherina</a:t>
            </a:r>
          </a:p>
          <a:p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 CNN fa utilizzo di </a:t>
            </a:r>
            <a:r>
              <a:rPr lang="it-IT" dirty="0" err="1" smtClean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Keras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 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9" name="Immagine 28" descr="Immagine che contiene fotografia, diverso, mostrando, spettacolo&#10;&#10;Descrizione generata automaticamente">
            <a:extLst>
              <a:ext uri="{FF2B5EF4-FFF2-40B4-BE49-F238E27FC236}">
                <a16:creationId xmlns:a16="http://schemas.microsoft.com/office/drawing/2014/main" xmlns="" id="{EFE50B5D-5E60-40D0-8CA1-ADA2776B4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479" y="2168569"/>
            <a:ext cx="4048168" cy="232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7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latin typeface="Squada One" panose="020B0604020202020204" charset="0"/>
              </a:rPr>
              <a:t>02 – Face </a:t>
            </a:r>
            <a:r>
              <a:rPr lang="it-IT" dirty="0" err="1">
                <a:latin typeface="Squada One" panose="020B0604020202020204" charset="0"/>
              </a:rPr>
              <a:t>Mask</a:t>
            </a:r>
            <a:r>
              <a:rPr lang="it-IT" dirty="0">
                <a:latin typeface="Squada One" panose="020B0604020202020204" charset="0"/>
              </a:rPr>
              <a:t> </a:t>
            </a:r>
            <a:r>
              <a:rPr lang="it-IT" dirty="0" err="1">
                <a:latin typeface="Squada One" panose="020B0604020202020204" charset="0"/>
              </a:rPr>
              <a:t>Detection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xmlns="" id="{6452F369-68D6-4F70-8F13-9C372A265FFA}"/>
              </a:ext>
            </a:extLst>
          </p:cNvPr>
          <p:cNvSpPr txBox="1"/>
          <p:nvPr/>
        </p:nvSpPr>
        <p:spPr>
          <a:xfrm>
            <a:off x="1819755" y="1409218"/>
            <a:ext cx="657504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Il sistema genera un riquadro di colore rosso/verde sul volto identificato e </a:t>
            </a:r>
          </a:p>
          <a:p>
            <a:pPr algn="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Aggiunge un valore compreso tra 0 e 1 indicante l’accuratezza media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Immagine 3" descr="Immagine che contiene persona, abbigliamento, uomo, giovane&#10;&#10;Descrizione generata automaticamente">
            <a:extLst>
              <a:ext uri="{FF2B5EF4-FFF2-40B4-BE49-F238E27FC236}">
                <a16:creationId xmlns:a16="http://schemas.microsoft.com/office/drawing/2014/main" xmlns="" id="{B3CB1554-B2EF-4430-873A-0F08A4F6E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191" y="2539673"/>
            <a:ext cx="1498058" cy="1498058"/>
          </a:xfrm>
          <a:prstGeom prst="rect">
            <a:avLst/>
          </a:prstGeom>
        </p:spPr>
      </p:pic>
      <p:pic>
        <p:nvPicPr>
          <p:cNvPr id="5" name="Immagine 4" descr="Immagine che contiene persona, abbigliamento, uomo, fotografia&#10;&#10;Descrizione generata automaticamente">
            <a:extLst>
              <a:ext uri="{FF2B5EF4-FFF2-40B4-BE49-F238E27FC236}">
                <a16:creationId xmlns:a16="http://schemas.microsoft.com/office/drawing/2014/main" xmlns="" id="{F27CEF44-2E3E-494F-9AAF-EF7F34CB5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871" y="3307147"/>
            <a:ext cx="1292286" cy="1288463"/>
          </a:xfrm>
          <a:prstGeom prst="rect">
            <a:avLst/>
          </a:prstGeom>
        </p:spPr>
      </p:pic>
      <p:pic>
        <p:nvPicPr>
          <p:cNvPr id="6" name="Immagine 5" descr="Immagine che contiene persona, uomo, cravatta, piùvecchio&#10;&#10;Descrizione generata automaticamente">
            <a:extLst>
              <a:ext uri="{FF2B5EF4-FFF2-40B4-BE49-F238E27FC236}">
                <a16:creationId xmlns:a16="http://schemas.microsoft.com/office/drawing/2014/main" xmlns="" id="{80D637F7-5564-4D29-876A-CF76DBDB3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73" y="2539673"/>
            <a:ext cx="1498058" cy="1498058"/>
          </a:xfrm>
          <a:prstGeom prst="rect">
            <a:avLst/>
          </a:prstGeom>
        </p:spPr>
      </p:pic>
      <p:pic>
        <p:nvPicPr>
          <p:cNvPr id="7" name="Immagine 6" descr="Immagine che contiene persona, uomo, indossando, giacca&#10;&#10;Descrizione generata automaticamente">
            <a:extLst>
              <a:ext uri="{FF2B5EF4-FFF2-40B4-BE49-F238E27FC236}">
                <a16:creationId xmlns:a16="http://schemas.microsoft.com/office/drawing/2014/main" xmlns="" id="{BA950D2C-A8C9-4FE4-80D9-41D8153AA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122" y="3323256"/>
            <a:ext cx="1288463" cy="1288463"/>
          </a:xfrm>
          <a:prstGeom prst="rect">
            <a:avLst/>
          </a:prstGeom>
        </p:spPr>
      </p:pic>
      <p:pic>
        <p:nvPicPr>
          <p:cNvPr id="10" name="Immagine 9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xmlns="" id="{823E1032-F4B5-4E2F-9011-3B1920FE5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0636" y="2539673"/>
            <a:ext cx="2762728" cy="207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8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79473" y="188117"/>
            <a:ext cx="6051955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01 – </a:t>
            </a:r>
            <a:r>
              <a:rPr lang="it-IT" dirty="0" err="1">
                <a:latin typeface="Squada One" panose="020B0604020202020204" charset="0"/>
              </a:rPr>
              <a:t>Wear</a:t>
            </a:r>
            <a:r>
              <a:rPr lang="it-IT" dirty="0">
                <a:latin typeface="Squada One" panose="020B0604020202020204" charset="0"/>
              </a:rPr>
              <a:t> </a:t>
            </a:r>
            <a:r>
              <a:rPr lang="it-IT" dirty="0" err="1">
                <a:latin typeface="Squada One" panose="020B0604020202020204" charset="0"/>
              </a:rPr>
              <a:t>Mask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xmlns="" id="{3948F597-88B9-4783-9883-3D1AE39D44EF}"/>
              </a:ext>
            </a:extLst>
          </p:cNvPr>
          <p:cNvSpPr txBox="1"/>
          <p:nvPr/>
        </p:nvSpPr>
        <p:spPr>
          <a:xfrm>
            <a:off x="664995" y="1337548"/>
            <a:ext cx="553768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ottenere delle foto dello stesso soggetto con la mascherina,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abbiamo sfruttato 5 punti dei 68 attenibili dalla libreria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dlib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per applicare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sui volti del dataset dei 5 attori, una mascherina chirurgica.png</a:t>
            </a:r>
          </a:p>
          <a:p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Punti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dlib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utili: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36 – LEFT EYE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45 – RIGHT EYE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30 – NOSE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48 – LEFT MOUNTH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54 – RIGHT MOUNTH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Immagine 3" descr="Immagine che contiene persona, uomo, occhiali, indossando&#10;&#10;Descrizione generata automaticamente">
            <a:extLst>
              <a:ext uri="{FF2B5EF4-FFF2-40B4-BE49-F238E27FC236}">
                <a16:creationId xmlns:a16="http://schemas.microsoft.com/office/drawing/2014/main" xmlns="" id="{2E4FFC49-4A91-424B-A2DC-894CB757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8" y="2006609"/>
            <a:ext cx="1947368" cy="1947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 descr="Immagine che contiene pioggia, filtro&#10;&#10;Descrizione generata automaticamente">
            <a:extLst>
              <a:ext uri="{FF2B5EF4-FFF2-40B4-BE49-F238E27FC236}">
                <a16:creationId xmlns:a16="http://schemas.microsoft.com/office/drawing/2014/main" xmlns="" id="{89C62098-51C8-4343-A130-5778884DE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805" y="2770835"/>
            <a:ext cx="1402990" cy="1335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magine 12" descr="Immagine che contiene persona, uomo, cravatta, indossando&#10;&#10;Descrizione generata automaticamente">
            <a:extLst>
              <a:ext uri="{FF2B5EF4-FFF2-40B4-BE49-F238E27FC236}">
                <a16:creationId xmlns:a16="http://schemas.microsoft.com/office/drawing/2014/main" xmlns="" id="{93432941-E38F-4952-AE7E-BD79BF2FA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91" y="2448569"/>
            <a:ext cx="1182856" cy="1377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xmlns="" id="{8C81080F-D00C-4F73-8213-C07E8C3EF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5797" y="3386364"/>
            <a:ext cx="1447028" cy="1335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676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latin typeface="Squada One" panose="020B0604020202020204" charset="0"/>
              </a:rPr>
              <a:t>01 – Face Recognition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xmlns="" id="{6452F369-68D6-4F70-8F13-9C372A265FFA}"/>
              </a:ext>
            </a:extLst>
          </p:cNvPr>
          <p:cNvSpPr txBox="1"/>
          <p:nvPr/>
        </p:nvSpPr>
        <p:spPr>
          <a:xfrm>
            <a:off x="974398" y="1519684"/>
            <a:ext cx="763381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lo sviluppo del ramo dell’architettura  di FMD&amp;R relativo al riconoscimento del volto abbiamo utilizzato la tecnica del </a:t>
            </a:r>
            <a:r>
              <a:rPr lang="it-IT" b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Trasfer</a:t>
            </a:r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Learning 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sulla rete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pre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addestrata su dataset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ImageNet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nota coma </a:t>
            </a:r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VGG16</a:t>
            </a:r>
          </a:p>
          <a:p>
            <a:pPr algn="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Il dataset è stato ottenuto selezionando circa 450 immagini di 5 VIP presenti nel </a:t>
            </a:r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  <a:hlinkClick r:id="rId3"/>
              </a:rPr>
              <a:t>dataset</a:t>
            </a:r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da 172 GB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 </a:t>
            </a:r>
          </a:p>
        </p:txBody>
      </p:sp>
      <p:pic>
        <p:nvPicPr>
          <p:cNvPr id="8" name="Immagine 7" descr="Immagine che contiene persona, uomo, cravatta, interni&#10;&#10;Descrizione generata automaticamente">
            <a:extLst>
              <a:ext uri="{FF2B5EF4-FFF2-40B4-BE49-F238E27FC236}">
                <a16:creationId xmlns:a16="http://schemas.microsoft.com/office/drawing/2014/main" xmlns="" id="{CF02B6D4-AFA7-4535-9EFF-9FF5C86EC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42" y="2571750"/>
            <a:ext cx="1518144" cy="1518144"/>
          </a:xfrm>
          <a:prstGeom prst="rect">
            <a:avLst/>
          </a:prstGeom>
        </p:spPr>
      </p:pic>
      <p:pic>
        <p:nvPicPr>
          <p:cNvPr id="11" name="Immagine 10" descr="Immagine che contiene persona, donna, interni, abbigliamento&#10;&#10;Descrizione generata automaticamente">
            <a:extLst>
              <a:ext uri="{FF2B5EF4-FFF2-40B4-BE49-F238E27FC236}">
                <a16:creationId xmlns:a16="http://schemas.microsoft.com/office/drawing/2014/main" xmlns="" id="{B0FB59C5-F7DE-4BE0-BAE4-06414330C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139" y="2571750"/>
            <a:ext cx="1518144" cy="1518144"/>
          </a:xfrm>
          <a:prstGeom prst="rect">
            <a:avLst/>
          </a:prstGeom>
        </p:spPr>
      </p:pic>
      <p:pic>
        <p:nvPicPr>
          <p:cNvPr id="13" name="Immagine 12" descr="Immagine che contiene persona, uomo, cravatta, piùvecchio&#10;&#10;Descrizione generata automaticamente">
            <a:extLst>
              <a:ext uri="{FF2B5EF4-FFF2-40B4-BE49-F238E27FC236}">
                <a16:creationId xmlns:a16="http://schemas.microsoft.com/office/drawing/2014/main" xmlns="" id="{FE1D65FB-0480-4DBC-B9DC-995F705B7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236" y="2571750"/>
            <a:ext cx="1518144" cy="1518144"/>
          </a:xfrm>
          <a:prstGeom prst="rect">
            <a:avLst/>
          </a:prstGeom>
        </p:spPr>
      </p:pic>
      <p:pic>
        <p:nvPicPr>
          <p:cNvPr id="15" name="Immagine 14" descr="Immagine che contiene persona, abbigliamento, sorridente, donna&#10;&#10;Descrizione generata automaticamente">
            <a:extLst>
              <a:ext uri="{FF2B5EF4-FFF2-40B4-BE49-F238E27FC236}">
                <a16:creationId xmlns:a16="http://schemas.microsoft.com/office/drawing/2014/main" xmlns="" id="{E7164EA2-B710-4114-B8FC-D94ADE735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0229" y="2571750"/>
            <a:ext cx="1353078" cy="1515447"/>
          </a:xfrm>
          <a:prstGeom prst="rect">
            <a:avLst/>
          </a:prstGeom>
        </p:spPr>
      </p:pic>
      <p:pic>
        <p:nvPicPr>
          <p:cNvPr id="17" name="Immagine 16" descr="Immagine che contiene uomo, persona, cravatta, abbigliamento&#10;&#10;Descrizione generata automaticamente">
            <a:extLst>
              <a:ext uri="{FF2B5EF4-FFF2-40B4-BE49-F238E27FC236}">
                <a16:creationId xmlns:a16="http://schemas.microsoft.com/office/drawing/2014/main" xmlns="" id="{44FD2A53-8CCB-40FA-A8FD-3F634C96CC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8868" y="2600133"/>
            <a:ext cx="1262873" cy="151544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xmlns="" id="{6B0EF39D-E077-4A00-A7E1-2A7C5B32EB61}"/>
              </a:ext>
            </a:extLst>
          </p:cNvPr>
          <p:cNvSpPr txBox="1"/>
          <p:nvPr/>
        </p:nvSpPr>
        <p:spPr>
          <a:xfrm>
            <a:off x="791154" y="4258555"/>
            <a:ext cx="10519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Andrew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Garfield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xmlns="" id="{074E07B5-C26E-4DE7-B7AC-BD1AE94B30F0}"/>
              </a:ext>
            </a:extLst>
          </p:cNvPr>
          <p:cNvSpPr txBox="1"/>
          <p:nvPr/>
        </p:nvSpPr>
        <p:spPr>
          <a:xfrm>
            <a:off x="2528251" y="4258555"/>
            <a:ext cx="10519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Angelina Jolie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xmlns="" id="{4D2E32A2-782E-4471-B64C-41AFF1A2FC4B}"/>
              </a:ext>
            </a:extLst>
          </p:cNvPr>
          <p:cNvSpPr txBox="1"/>
          <p:nvPr/>
        </p:nvSpPr>
        <p:spPr>
          <a:xfrm>
            <a:off x="4265348" y="4249910"/>
            <a:ext cx="10519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Anthony Hopkins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xmlns="" id="{5CCDFA95-24CA-4987-9CC6-0641AA3EF1CD}"/>
              </a:ext>
            </a:extLst>
          </p:cNvPr>
          <p:cNvSpPr txBox="1"/>
          <p:nvPr/>
        </p:nvSpPr>
        <p:spPr>
          <a:xfrm>
            <a:off x="5874344" y="4258555"/>
            <a:ext cx="10519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Ben </a:t>
            </a:r>
          </a:p>
          <a:p>
            <a:pPr algn="ct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Affleck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xmlns="" id="{8B40225B-D8DB-4A62-AD97-03101FD8A260}"/>
              </a:ext>
            </a:extLst>
          </p:cNvPr>
          <p:cNvSpPr txBox="1"/>
          <p:nvPr/>
        </p:nvSpPr>
        <p:spPr>
          <a:xfrm>
            <a:off x="7400808" y="4249910"/>
            <a:ext cx="10519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Beyonce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Knowles</a:t>
            </a:r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97197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910</Words>
  <Application>Microsoft Office PowerPoint</Application>
  <PresentationFormat>Presentazione su schermo (16:9)</PresentationFormat>
  <Paragraphs>112</Paragraphs>
  <Slides>19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Roboto Condensed Light</vt:lpstr>
      <vt:lpstr>Squada One</vt:lpstr>
      <vt:lpstr>Righteous</vt:lpstr>
      <vt:lpstr>Calibri</vt:lpstr>
      <vt:lpstr>Shruti</vt:lpstr>
      <vt:lpstr>Arial</vt:lpstr>
      <vt:lpstr>Tech Startup by Slidesgo</vt:lpstr>
      <vt:lpstr>FMD&amp;R</vt:lpstr>
      <vt:lpstr>INTRODUZIONE</vt:lpstr>
      <vt:lpstr>FMD&amp;R TEAM</vt:lpstr>
      <vt:lpstr>FUNZIONALITA’</vt:lpstr>
      <vt:lpstr>0 – ARCHITETTURA FMD&amp;R</vt:lpstr>
      <vt:lpstr>01 – Face Mask Detection</vt:lpstr>
      <vt:lpstr>02 – Face Mask Detection</vt:lpstr>
      <vt:lpstr>01 – Wear Mask</vt:lpstr>
      <vt:lpstr>01 – Face Recognition</vt:lpstr>
      <vt:lpstr>02 – FINE TUNING </vt:lpstr>
      <vt:lpstr>03 – CREAZIONE MODELLO</vt:lpstr>
      <vt:lpstr>04 – TRAINING &amp; VALIDATION SET</vt:lpstr>
      <vt:lpstr>06 – TEST</vt:lpstr>
      <vt:lpstr>08 – PRESTAZIONI Face Recognition</vt:lpstr>
      <vt:lpstr>01 – Masked Face Recognition</vt:lpstr>
      <vt:lpstr>02 – Mask Cropper</vt:lpstr>
      <vt:lpstr>03 – PRESTAZIONI Masked Face Recognition</vt:lpstr>
      <vt:lpstr>GRAZIE</vt:lpstr>
      <vt:lpstr>CREDITS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TetrAIs</dc:title>
  <dc:creator>Christian Miccolis</dc:creator>
  <cp:lastModifiedBy>utente</cp:lastModifiedBy>
  <cp:revision>130</cp:revision>
  <dcterms:modified xsi:type="dcterms:W3CDTF">2020-05-13T14:37:12Z</dcterms:modified>
</cp:coreProperties>
</file>